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72" r:id="rId7"/>
    <p:sldId id="261" r:id="rId8"/>
    <p:sldId id="262" r:id="rId9"/>
    <p:sldId id="258" r:id="rId10"/>
    <p:sldId id="264" r:id="rId11"/>
    <p:sldId id="269" r:id="rId12"/>
    <p:sldId id="273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100" d="100"/>
          <a:sy n="100" d="100"/>
        </p:scale>
        <p:origin x="-9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0FBFC-5E04-47F0-9AA0-D21EC9F3A282}" type="doc">
      <dgm:prSet loTypeId="urn:diagrams.loki3.com/VaryingWidthList+Icon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E0FC83F8-1896-4071-813E-F3234E1E9ED9}">
      <dgm:prSet phldrT="[Text]"/>
      <dgm:spPr/>
      <dgm:t>
        <a:bodyPr/>
        <a:lstStyle/>
        <a:p>
          <a:pPr algn="l"/>
          <a:r>
            <a:rPr lang="en-GB" dirty="0" smtClean="0"/>
            <a:t>Workshops</a:t>
          </a:r>
          <a:endParaRPr lang="en-GB" dirty="0"/>
        </a:p>
      </dgm:t>
    </dgm:pt>
    <dgm:pt modelId="{720185AB-65A4-4B4A-93EC-573A4914D21D}" type="parTrans" cxnId="{8F58DB80-F0EC-42E9-8D12-670540AD7943}">
      <dgm:prSet/>
      <dgm:spPr/>
      <dgm:t>
        <a:bodyPr/>
        <a:lstStyle/>
        <a:p>
          <a:endParaRPr lang="en-GB"/>
        </a:p>
      </dgm:t>
    </dgm:pt>
    <dgm:pt modelId="{47081A68-08BD-45D6-9899-7C4811FA58CA}" type="sibTrans" cxnId="{8F58DB80-F0EC-42E9-8D12-670540AD7943}">
      <dgm:prSet/>
      <dgm:spPr/>
      <dgm:t>
        <a:bodyPr/>
        <a:lstStyle/>
        <a:p>
          <a:endParaRPr lang="en-GB"/>
        </a:p>
      </dgm:t>
    </dgm:pt>
    <dgm:pt modelId="{9AD94ACB-C91E-47D8-8A60-9A0AD8404E26}">
      <dgm:prSet phldrT="[Text]"/>
      <dgm:spPr/>
      <dgm:t>
        <a:bodyPr/>
        <a:lstStyle/>
        <a:p>
          <a:pPr algn="l"/>
          <a:r>
            <a:rPr lang="en-GB" dirty="0" smtClean="0"/>
            <a:t>Briefing Papers</a:t>
          </a:r>
          <a:endParaRPr lang="en-GB" dirty="0"/>
        </a:p>
      </dgm:t>
    </dgm:pt>
    <dgm:pt modelId="{09B51D4E-D1E7-4F6D-94FF-03190F4A690D}" type="parTrans" cxnId="{80AC92F7-BADB-405E-ACF7-36F11CB290B6}">
      <dgm:prSet/>
      <dgm:spPr/>
      <dgm:t>
        <a:bodyPr/>
        <a:lstStyle/>
        <a:p>
          <a:endParaRPr lang="en-GB"/>
        </a:p>
      </dgm:t>
    </dgm:pt>
    <dgm:pt modelId="{E6B67457-737C-4609-B613-EC15A5F46C11}" type="sibTrans" cxnId="{80AC92F7-BADB-405E-ACF7-36F11CB290B6}">
      <dgm:prSet/>
      <dgm:spPr/>
      <dgm:t>
        <a:bodyPr/>
        <a:lstStyle/>
        <a:p>
          <a:endParaRPr lang="en-GB"/>
        </a:p>
      </dgm:t>
    </dgm:pt>
    <dgm:pt modelId="{B8E337CF-8F42-4C14-B1FE-3AC28DFE44D9}">
      <dgm:prSet phldrT="[Text]"/>
      <dgm:spPr/>
      <dgm:t>
        <a:bodyPr/>
        <a:lstStyle/>
        <a:p>
          <a:pPr algn="l"/>
          <a:r>
            <a:rPr lang="en-GB" dirty="0" smtClean="0"/>
            <a:t>Webinars?</a:t>
          </a:r>
          <a:endParaRPr lang="en-GB" dirty="0"/>
        </a:p>
      </dgm:t>
    </dgm:pt>
    <dgm:pt modelId="{7203D61C-3C41-43F3-A763-8972996E0F9E}" type="parTrans" cxnId="{7C9EA901-4477-4004-8CDD-1A07CAFFFB44}">
      <dgm:prSet/>
      <dgm:spPr/>
      <dgm:t>
        <a:bodyPr/>
        <a:lstStyle/>
        <a:p>
          <a:endParaRPr lang="en-GB"/>
        </a:p>
      </dgm:t>
    </dgm:pt>
    <dgm:pt modelId="{67A0147D-81C1-4F8E-9810-9223D1E2D49E}" type="sibTrans" cxnId="{7C9EA901-4477-4004-8CDD-1A07CAFFFB44}">
      <dgm:prSet/>
      <dgm:spPr/>
      <dgm:t>
        <a:bodyPr/>
        <a:lstStyle/>
        <a:p>
          <a:endParaRPr lang="en-GB"/>
        </a:p>
      </dgm:t>
    </dgm:pt>
    <dgm:pt modelId="{CD0B920F-DDDE-4FED-9BFD-EF3777CBA417}">
      <dgm:prSet phldrT="[Text]"/>
      <dgm:spPr/>
      <dgm:t>
        <a:bodyPr/>
        <a:lstStyle/>
        <a:p>
          <a:pPr algn="l"/>
          <a:r>
            <a:rPr lang="en-GB" dirty="0" smtClean="0"/>
            <a:t>Videos</a:t>
          </a:r>
          <a:endParaRPr lang="en-GB" dirty="0"/>
        </a:p>
      </dgm:t>
    </dgm:pt>
    <dgm:pt modelId="{884BBC2F-1606-49A0-9A81-058CB5A21CD4}" type="parTrans" cxnId="{DB5B123D-6DCD-4AD7-B93F-D29A813F1E77}">
      <dgm:prSet/>
      <dgm:spPr/>
      <dgm:t>
        <a:bodyPr/>
        <a:lstStyle/>
        <a:p>
          <a:endParaRPr lang="en-GB"/>
        </a:p>
      </dgm:t>
    </dgm:pt>
    <dgm:pt modelId="{6AF6CF32-77AD-494C-9916-4B43E247DAF7}" type="sibTrans" cxnId="{DB5B123D-6DCD-4AD7-B93F-D29A813F1E77}">
      <dgm:prSet/>
      <dgm:spPr/>
      <dgm:t>
        <a:bodyPr/>
        <a:lstStyle/>
        <a:p>
          <a:endParaRPr lang="en-GB"/>
        </a:p>
      </dgm:t>
    </dgm:pt>
    <dgm:pt modelId="{BB880236-D841-41CF-AA24-E5C5538DE4A5}">
      <dgm:prSet phldrT="[Text]"/>
      <dgm:spPr/>
      <dgm:t>
        <a:bodyPr/>
        <a:lstStyle/>
        <a:p>
          <a:pPr algn="ctr"/>
          <a:r>
            <a:rPr lang="en-GB" dirty="0" smtClean="0"/>
            <a:t>How?</a:t>
          </a:r>
          <a:endParaRPr lang="en-GB" dirty="0"/>
        </a:p>
      </dgm:t>
    </dgm:pt>
    <dgm:pt modelId="{35321452-01F6-4E6E-BD07-1CD82BD6D842}" type="parTrans" cxnId="{E954CC87-6870-4F77-88B3-1E23BA6CA8BC}">
      <dgm:prSet/>
      <dgm:spPr/>
      <dgm:t>
        <a:bodyPr/>
        <a:lstStyle/>
        <a:p>
          <a:endParaRPr lang="en-GB"/>
        </a:p>
      </dgm:t>
    </dgm:pt>
    <dgm:pt modelId="{4C6D54F7-5E4B-461E-85D3-0544AB599C4B}" type="sibTrans" cxnId="{E954CC87-6870-4F77-88B3-1E23BA6CA8BC}">
      <dgm:prSet/>
      <dgm:spPr/>
      <dgm:t>
        <a:bodyPr/>
        <a:lstStyle/>
        <a:p>
          <a:endParaRPr lang="en-GB"/>
        </a:p>
      </dgm:t>
    </dgm:pt>
    <dgm:pt modelId="{7BA02926-9AB6-4DCE-8146-95BC5E6C3AB8}" type="pres">
      <dgm:prSet presAssocID="{E8E0FBFC-5E04-47F0-9AA0-D21EC9F3A282}" presName="Name0" presStyleCnt="0">
        <dgm:presLayoutVars>
          <dgm:resizeHandles/>
        </dgm:presLayoutVars>
      </dgm:prSet>
      <dgm:spPr/>
      <dgm:t>
        <a:bodyPr/>
        <a:lstStyle/>
        <a:p>
          <a:endParaRPr lang="en-GB"/>
        </a:p>
      </dgm:t>
    </dgm:pt>
    <dgm:pt modelId="{32F38B46-C7A1-4DCD-B6A1-83FF34001CF2}" type="pres">
      <dgm:prSet presAssocID="{BB880236-D841-41CF-AA24-E5C5538DE4A5}" presName="text" presStyleLbl="node1" presStyleIdx="0" presStyleCnt="1" custLinFactNeighborX="718" custLinFactNeighborY="62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40005F-2AC8-437F-9C55-72E42E3D39BD}" type="presOf" srcId="{BB880236-D841-41CF-AA24-E5C5538DE4A5}" destId="{32F38B46-C7A1-4DCD-B6A1-83FF34001CF2}" srcOrd="0" destOrd="0" presId="urn:diagrams.loki3.com/VaryingWidthList+Icon"/>
    <dgm:cxn modelId="{8F58DB80-F0EC-42E9-8D12-670540AD7943}" srcId="{BB880236-D841-41CF-AA24-E5C5538DE4A5}" destId="{E0FC83F8-1896-4071-813E-F3234E1E9ED9}" srcOrd="0" destOrd="0" parTransId="{720185AB-65A4-4B4A-93EC-573A4914D21D}" sibTransId="{47081A68-08BD-45D6-9899-7C4811FA58CA}"/>
    <dgm:cxn modelId="{EE6338FA-CA8E-4EBA-971B-6F9F2D12EA89}" type="presOf" srcId="{E8E0FBFC-5E04-47F0-9AA0-D21EC9F3A282}" destId="{7BA02926-9AB6-4DCE-8146-95BC5E6C3AB8}" srcOrd="0" destOrd="0" presId="urn:diagrams.loki3.com/VaryingWidthList+Icon"/>
    <dgm:cxn modelId="{598795F3-93B9-4AE0-A3BA-C405C2B15386}" type="presOf" srcId="{B8E337CF-8F42-4C14-B1FE-3AC28DFE44D9}" destId="{32F38B46-C7A1-4DCD-B6A1-83FF34001CF2}" srcOrd="0" destOrd="4" presId="urn:diagrams.loki3.com/VaryingWidthList+Icon"/>
    <dgm:cxn modelId="{DB5B123D-6DCD-4AD7-B93F-D29A813F1E77}" srcId="{BB880236-D841-41CF-AA24-E5C5538DE4A5}" destId="{CD0B920F-DDDE-4FED-9BFD-EF3777CBA417}" srcOrd="1" destOrd="0" parTransId="{884BBC2F-1606-49A0-9A81-058CB5A21CD4}" sibTransId="{6AF6CF32-77AD-494C-9916-4B43E247DAF7}"/>
    <dgm:cxn modelId="{3AB36DCB-B572-45A5-B79A-7626A8E1A3C0}" type="presOf" srcId="{CD0B920F-DDDE-4FED-9BFD-EF3777CBA417}" destId="{32F38B46-C7A1-4DCD-B6A1-83FF34001CF2}" srcOrd="0" destOrd="2" presId="urn:diagrams.loki3.com/VaryingWidthList+Icon"/>
    <dgm:cxn modelId="{E954CC87-6870-4F77-88B3-1E23BA6CA8BC}" srcId="{E8E0FBFC-5E04-47F0-9AA0-D21EC9F3A282}" destId="{BB880236-D841-41CF-AA24-E5C5538DE4A5}" srcOrd="0" destOrd="0" parTransId="{35321452-01F6-4E6E-BD07-1CD82BD6D842}" sibTransId="{4C6D54F7-5E4B-461E-85D3-0544AB599C4B}"/>
    <dgm:cxn modelId="{7C9EA901-4477-4004-8CDD-1A07CAFFFB44}" srcId="{BB880236-D841-41CF-AA24-E5C5538DE4A5}" destId="{B8E337CF-8F42-4C14-B1FE-3AC28DFE44D9}" srcOrd="3" destOrd="0" parTransId="{7203D61C-3C41-43F3-A763-8972996E0F9E}" sibTransId="{67A0147D-81C1-4F8E-9810-9223D1E2D49E}"/>
    <dgm:cxn modelId="{829BA914-69EA-455D-98AD-EB3F70752AC2}" type="presOf" srcId="{9AD94ACB-C91E-47D8-8A60-9A0AD8404E26}" destId="{32F38B46-C7A1-4DCD-B6A1-83FF34001CF2}" srcOrd="0" destOrd="3" presId="urn:diagrams.loki3.com/VaryingWidthList+Icon"/>
    <dgm:cxn modelId="{51B6853B-0783-4646-A80E-332857383AEF}" type="presOf" srcId="{E0FC83F8-1896-4071-813E-F3234E1E9ED9}" destId="{32F38B46-C7A1-4DCD-B6A1-83FF34001CF2}" srcOrd="0" destOrd="1" presId="urn:diagrams.loki3.com/VaryingWidthList+Icon"/>
    <dgm:cxn modelId="{80AC92F7-BADB-405E-ACF7-36F11CB290B6}" srcId="{BB880236-D841-41CF-AA24-E5C5538DE4A5}" destId="{9AD94ACB-C91E-47D8-8A60-9A0AD8404E26}" srcOrd="2" destOrd="0" parTransId="{09B51D4E-D1E7-4F6D-94FF-03190F4A690D}" sibTransId="{E6B67457-737C-4609-B613-EC15A5F46C11}"/>
    <dgm:cxn modelId="{C5A1E24C-3338-4374-8641-EC8C7298A086}" type="presParOf" srcId="{7BA02926-9AB6-4DCE-8146-95BC5E6C3AB8}" destId="{32F38B46-C7A1-4DCD-B6A1-83FF34001CF2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38B46-C7A1-4DCD-B6A1-83FF34001CF2}">
      <dsp:nvSpPr>
        <dsp:cNvPr id="0" name=""/>
        <dsp:cNvSpPr/>
      </dsp:nvSpPr>
      <dsp:spPr>
        <a:xfrm>
          <a:off x="18424" y="2757"/>
          <a:ext cx="1350000" cy="282087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How?</a:t>
          </a:r>
          <a:endParaRPr lang="en-GB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Workshops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Videos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Briefing Papers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Webinars?</a:t>
          </a:r>
          <a:endParaRPr lang="en-GB" sz="1800" kern="1200" dirty="0"/>
        </a:p>
      </dsp:txBody>
      <dsp:txXfrm>
        <a:off x="18424" y="2757"/>
        <a:ext cx="1350000" cy="282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2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8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7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4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34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5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9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2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8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5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1782-2763-4924-81B9-05E65AF44912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2E227-C943-4DE9-8336-A19B11556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6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ialsciences.manchester.ac.uk/research/research-centres-and-networks/essted/our-people/" TargetMode="External"/><Relationship Id="rId3" Type="http://schemas.openxmlformats.org/officeDocument/2006/relationships/hyperlink" Target="http://www.manchester.ac.uk/q-step/our-peopl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creativecommons.org/licenses/by-sa/4.0/" TargetMode="Externa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void for quantitative </a:t>
            </a:r>
            <a:r>
              <a:rPr lang="en-GB" dirty="0"/>
              <a:t>s</a:t>
            </a:r>
            <a:r>
              <a:rPr lang="en-GB" dirty="0" smtClean="0"/>
              <a:t>ocial </a:t>
            </a:r>
            <a:r>
              <a:rPr lang="en-GB" dirty="0"/>
              <a:t>s</a:t>
            </a:r>
            <a:r>
              <a:rPr lang="en-GB" dirty="0" smtClean="0"/>
              <a:t>cience </a:t>
            </a:r>
            <a:r>
              <a:rPr lang="en-GB" dirty="0"/>
              <a:t>t</a:t>
            </a:r>
            <a:r>
              <a:rPr lang="en-GB" dirty="0" smtClean="0"/>
              <a:t>eaching: is sharing OER enough?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82662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sz="3000" dirty="0" smtClean="0"/>
              <a:t>‘We become aware of the void as we fill it’ (Portia, 1885). Discuss in the context of OER</a:t>
            </a:r>
            <a:endParaRPr lang="en-GB" sz="3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38300" y="5240338"/>
            <a:ext cx="9144000" cy="98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Jackie Carter (@</a:t>
            </a:r>
            <a:r>
              <a:rPr lang="en-GB" dirty="0" err="1" smtClean="0"/>
              <a:t>JackieCarter</a:t>
            </a:r>
            <a:r>
              <a:rPr lang="en-GB" dirty="0" smtClean="0"/>
              <a:t>) and Jen Buckley, University of Manchester</a:t>
            </a:r>
            <a:endParaRPr lang="en-GB" dirty="0"/>
          </a:p>
        </p:txBody>
      </p:sp>
      <p:pic>
        <p:nvPicPr>
          <p:cNvPr id="5" name="Picture 4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77800"/>
            <a:ext cx="2192865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Q-Step Centre at the University of Manchester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1907024"/>
            <a:ext cx="5908221" cy="42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00" y="1907024"/>
            <a:ext cx="5573034" cy="42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89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Q-Step summer 2014 projects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677401" cy="4337163"/>
          </a:xfrm>
        </p:spPr>
        <p:txBody>
          <a:bodyPr>
            <a:normAutofit/>
          </a:bodyPr>
          <a:lstStyle/>
          <a:p>
            <a:r>
              <a:rPr lang="en-GB" dirty="0" smtClean="0"/>
              <a:t>20 projects in various organisations</a:t>
            </a:r>
          </a:p>
          <a:p>
            <a:r>
              <a:rPr lang="en-GB" dirty="0" smtClean="0"/>
              <a:t>6-12 weeks long; generous stipends</a:t>
            </a:r>
          </a:p>
          <a:p>
            <a:r>
              <a:rPr lang="en-GB" dirty="0" smtClean="0"/>
              <a:t>Various quantitative skills required and to be developed</a:t>
            </a:r>
          </a:p>
          <a:p>
            <a:r>
              <a:rPr lang="en-GB" dirty="0" smtClean="0"/>
              <a:t>Real world data, real world research and applications</a:t>
            </a:r>
          </a:p>
          <a:p>
            <a:r>
              <a:rPr lang="en-GB" dirty="0" smtClean="0"/>
              <a:t>Sociology, politics, criminology, linguistics</a:t>
            </a:r>
          </a:p>
          <a:p>
            <a:r>
              <a:rPr lang="en-GB" dirty="0" smtClean="0"/>
              <a:t>Students will produce (at least) a poster to share their experiences</a:t>
            </a:r>
          </a:p>
          <a:p>
            <a:r>
              <a:rPr lang="en-GB" dirty="0" smtClean="0"/>
              <a:t>Will eventually include international projects with World Bank, OECD and IMF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9772651" y="0"/>
            <a:ext cx="2262782" cy="6779717"/>
            <a:chOff x="10291935" y="279351"/>
            <a:chExt cx="1972089" cy="650036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2168" y="2250692"/>
              <a:ext cx="1510006" cy="63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871" y="704260"/>
              <a:ext cx="1464129" cy="75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0291935" y="2933842"/>
              <a:ext cx="1961804" cy="958170"/>
              <a:chOff x="5657850" y="2836408"/>
              <a:chExt cx="2922814" cy="1091334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7850" y="2836408"/>
                <a:ext cx="2881993" cy="900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7180" y="3751320"/>
                <a:ext cx="2293484" cy="176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3733" y="279351"/>
              <a:ext cx="1452145" cy="29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1533" y="4731695"/>
              <a:ext cx="1400466" cy="7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4611" y="1554444"/>
              <a:ext cx="1462327" cy="61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870" y="3979008"/>
              <a:ext cx="1464129" cy="73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0805699" y="5495520"/>
              <a:ext cx="1420641" cy="731747"/>
              <a:chOff x="10805699" y="5495520"/>
              <a:chExt cx="1420641" cy="731747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5699" y="5495520"/>
                <a:ext cx="1420641" cy="60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2325" y="6098309"/>
                <a:ext cx="1386300" cy="12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3733" y="6361817"/>
              <a:ext cx="1520291" cy="41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50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Is sharing OER enough?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OER are a starting point</a:t>
            </a:r>
          </a:p>
          <a:p>
            <a:r>
              <a:rPr lang="en-GB" dirty="0"/>
              <a:t>Sharing good practice is important </a:t>
            </a:r>
          </a:p>
          <a:p>
            <a:r>
              <a:rPr lang="en-GB" dirty="0"/>
              <a:t>Being </a:t>
            </a:r>
            <a:r>
              <a:rPr lang="en-GB" dirty="0" smtClean="0"/>
              <a:t>‘</a:t>
            </a:r>
            <a:r>
              <a:rPr lang="en-GB" dirty="0"/>
              <a:t>in this together’ </a:t>
            </a:r>
          </a:p>
          <a:p>
            <a:r>
              <a:rPr lang="en-GB" dirty="0"/>
              <a:t>Policy and practice need to align</a:t>
            </a:r>
          </a:p>
          <a:p>
            <a:r>
              <a:rPr lang="en-GB" dirty="0"/>
              <a:t>Collaborate to compete conundrum </a:t>
            </a:r>
          </a:p>
          <a:p>
            <a:r>
              <a:rPr lang="en-GB" dirty="0"/>
              <a:t>Real world </a:t>
            </a:r>
            <a:r>
              <a:rPr lang="en-GB" dirty="0" smtClean="0"/>
              <a:t>(open) data </a:t>
            </a:r>
            <a:r>
              <a:rPr lang="en-GB" dirty="0"/>
              <a:t>and </a:t>
            </a:r>
            <a:r>
              <a:rPr lang="en-GB" dirty="0" smtClean="0"/>
              <a:t>skills </a:t>
            </a:r>
            <a:endParaRPr lang="en-GB" b="1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72200" y="1800224"/>
            <a:ext cx="5181600" cy="465137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Necessary but not sufficient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Although time consuming, but of great value</a:t>
            </a:r>
          </a:p>
          <a:p>
            <a:r>
              <a:rPr lang="en-US" smtClean="0">
                <a:solidFill>
                  <a:schemeClr val="bg1"/>
                </a:solidFill>
              </a:rPr>
              <a:t>And not </a:t>
            </a:r>
            <a:r>
              <a:rPr lang="en-US" dirty="0" smtClean="0">
                <a:solidFill>
                  <a:schemeClr val="bg1"/>
                </a:solidFill>
              </a:rPr>
              <a:t>reinventing wheels         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good evidence base needed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‘Twas</a:t>
            </a:r>
            <a:r>
              <a:rPr lang="en-US" dirty="0" smtClean="0">
                <a:solidFill>
                  <a:schemeClr val="bg1"/>
                </a:solidFill>
              </a:rPr>
              <a:t> ever thus?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Major benefits to be had from sharing practice – need more stories and numbers esp. from students and employers</a:t>
            </a:r>
          </a:p>
        </p:txBody>
      </p:sp>
    </p:spTree>
    <p:extLst>
      <p:ext uri="{BB962C8B-B14F-4D97-AF65-F5344CB8AC3E}">
        <p14:creationId xmlns:p14="http://schemas.microsoft.com/office/powerpoint/2010/main" val="6838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Acknowledgments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ESSTED Team</a:t>
            </a:r>
            <a:r>
              <a:rPr lang="en-US" dirty="0"/>
              <a:t>: Mark Brown, Wendy Olsen, Stephanie Thomson (former), Jo </a:t>
            </a:r>
            <a:r>
              <a:rPr lang="en-US" dirty="0" err="1"/>
              <a:t>Wathan</a:t>
            </a:r>
            <a:r>
              <a:rPr lang="en-US" dirty="0"/>
              <a:t>, and academics from Politics and Sociology at University of Manchester</a:t>
            </a:r>
          </a:p>
          <a:p>
            <a:pPr marL="0" indent="0">
              <a:buNone/>
            </a:pPr>
            <a:r>
              <a:rPr lang="en-US" sz="2000" u="sng" dirty="0">
                <a:hlinkClick r:id="rId2"/>
              </a:rPr>
              <a:t>www.socialsciences.manchester.ac.uk/research/research-centres-and-networks/essted/our-people</a:t>
            </a:r>
            <a:endParaRPr lang="en-GB" sz="2000" dirty="0" smtClean="0"/>
          </a:p>
          <a:p>
            <a:endParaRPr lang="en-GB" dirty="0" smtClean="0"/>
          </a:p>
          <a:p>
            <a:r>
              <a:rPr lang="en-GB" dirty="0" smtClean="0"/>
              <a:t>University of Manchester Q-Step team</a:t>
            </a:r>
          </a:p>
          <a:p>
            <a:pPr marL="0" indent="0">
              <a:buNone/>
            </a:pPr>
            <a:r>
              <a:rPr lang="en-US" sz="2000" u="sng" dirty="0">
                <a:hlinkClick r:id="rId3"/>
              </a:rPr>
              <a:t>www.manchester.ac.uk/q-step/our-people/</a:t>
            </a:r>
          </a:p>
          <a:p>
            <a:endParaRPr lang="en-GB" dirty="0" smtClean="0"/>
          </a:p>
          <a:p>
            <a:r>
              <a:rPr lang="en-GB" dirty="0" smtClean="0"/>
              <a:t>Funders</a:t>
            </a:r>
            <a:r>
              <a:rPr lang="en-US" dirty="0"/>
              <a:t>: ESRC, British Academy, </a:t>
            </a:r>
            <a:r>
              <a:rPr lang="en-US" dirty="0" err="1"/>
              <a:t>Hefce</a:t>
            </a:r>
            <a:r>
              <a:rPr lang="en-US" dirty="0"/>
              <a:t> and Nuffield Foundation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8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72732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5" name="Picture 4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7800"/>
            <a:ext cx="2192865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5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What’s the problem?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2128"/>
            <a:ext cx="6982889" cy="5127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8273" y="2729213"/>
            <a:ext cx="4466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 is also a problem for the graduates themselves. </a:t>
            </a:r>
            <a:r>
              <a:rPr lang="en-GB" dirty="0" smtClean="0"/>
              <a:t>… </a:t>
            </a:r>
            <a:r>
              <a:rPr lang="en-GB" b="1" i="1" dirty="0" smtClean="0"/>
              <a:t>the </a:t>
            </a:r>
            <a:r>
              <a:rPr lang="en-GB" b="1" i="1" dirty="0"/>
              <a:t>ability to "interpret and respond to quantitative data" is a core skill for the workplace and </a:t>
            </a:r>
            <a:r>
              <a:rPr lang="en-GB" b="1" i="1" dirty="0" smtClean="0"/>
              <a:t>two-thirds </a:t>
            </a:r>
            <a:r>
              <a:rPr lang="en-GB" b="1" i="1" dirty="0"/>
              <a:t>of its [</a:t>
            </a:r>
            <a:r>
              <a:rPr lang="en-GB" b="1" i="1" dirty="0" smtClean="0"/>
              <a:t>the CBI] members </a:t>
            </a:r>
            <a:r>
              <a:rPr lang="en-GB" b="1" i="1" dirty="0"/>
              <a:t>are concerned about their employees' inability to spot basic data errors. </a:t>
            </a:r>
            <a:r>
              <a:rPr lang="en-GB" dirty="0"/>
              <a:t>As our graduates compete in an increasingly challenging and international labour market, they must have the skills to succeed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algn="r"/>
            <a:r>
              <a:rPr lang="en-GB" sz="1200" dirty="0" smtClean="0"/>
              <a:t>www.timeshighereducation.co.uk/421512.article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8913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Economic and Social Research Council and British Academy – Quantitative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involved, funders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98890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20 </a:t>
            </a:r>
            <a:r>
              <a:rPr lang="en-GB" dirty="0" smtClean="0"/>
              <a:t>projects, 2012 – 2015</a:t>
            </a:r>
          </a:p>
          <a:p>
            <a:r>
              <a:rPr lang="en-GB" dirty="0" smtClean="0"/>
              <a:t>Follows the </a:t>
            </a:r>
            <a:r>
              <a:rPr lang="en-GB" dirty="0" err="1" smtClean="0"/>
              <a:t>MacInnes</a:t>
            </a:r>
            <a:r>
              <a:rPr lang="en-GB" dirty="0" smtClean="0"/>
              <a:t> Report (2009)</a:t>
            </a:r>
          </a:p>
          <a:p>
            <a:r>
              <a:rPr lang="en-GB" dirty="0" smtClean="0"/>
              <a:t>University of Manchester: ESSTED </a:t>
            </a:r>
            <a:r>
              <a:rPr lang="en-GB" dirty="0"/>
              <a:t>Enriching Social Science Teaching with Empirical Data</a:t>
            </a:r>
            <a:endParaRPr lang="en-GB" dirty="0" smtClean="0"/>
          </a:p>
          <a:p>
            <a:r>
              <a:rPr lang="en-GB" dirty="0" smtClean="0"/>
              <a:t>Two strands – Curriculum Innovation and Researcher Developer Initiative</a:t>
            </a:r>
          </a:p>
          <a:p>
            <a:pPr lvl="1"/>
            <a:r>
              <a:rPr lang="en-GB" dirty="0" smtClean="0"/>
              <a:t>Innovative teaching and resources</a:t>
            </a:r>
          </a:p>
          <a:p>
            <a:pPr lvl="1"/>
            <a:r>
              <a:rPr lang="en-GB" dirty="0" smtClean="0"/>
              <a:t>Sharing best practice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4" y="1878044"/>
            <a:ext cx="4764542" cy="440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88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4" y="3937"/>
            <a:ext cx="4863193" cy="68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46" y="5"/>
            <a:ext cx="4848634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1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ESSTED - Open Educational Resources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385" r="36006" b="21299"/>
          <a:stretch/>
        </p:blipFill>
        <p:spPr bwMode="auto">
          <a:xfrm>
            <a:off x="725214" y="1645438"/>
            <a:ext cx="5533082" cy="47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31429" y="1842760"/>
            <a:ext cx="539387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Resources available through project </a:t>
            </a:r>
          </a:p>
          <a:p>
            <a:pPr lvl="0"/>
            <a:endParaRPr lang="en-GB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Currently </a:t>
            </a:r>
            <a:r>
              <a:rPr lang="en-GB" sz="2800" dirty="0"/>
              <a:t>in </a:t>
            </a:r>
            <a:r>
              <a:rPr lang="en-GB" sz="2800" dirty="0" err="1"/>
              <a:t>Wordpress</a:t>
            </a:r>
            <a:r>
              <a:rPr lang="en-GB" sz="2800" dirty="0"/>
              <a:t> </a:t>
            </a:r>
            <a:endParaRPr lang="en-GB" sz="2800" dirty="0" smtClean="0"/>
          </a:p>
          <a:p>
            <a:r>
              <a:rPr lang="en-GB" dirty="0" smtClean="0">
                <a:solidFill>
                  <a:prstClr val="black"/>
                </a:solidFill>
              </a:rPr>
              <a:t>       </a:t>
            </a:r>
            <a:r>
              <a:rPr lang="en-GB" sz="2000" dirty="0" err="1" smtClean="0">
                <a:solidFill>
                  <a:prstClr val="black"/>
                </a:solidFill>
              </a:rPr>
              <a:t>patternsinpoliticsandsociety.wordpress.com</a:t>
            </a:r>
            <a:endParaRPr lang="en-GB" sz="2000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Moving </a:t>
            </a:r>
            <a:r>
              <a:rPr lang="en-GB" sz="2800" dirty="0"/>
              <a:t>towards </a:t>
            </a:r>
            <a:r>
              <a:rPr lang="en-GB" sz="2800" dirty="0" smtClean="0"/>
              <a:t>permanent </a:t>
            </a:r>
            <a:r>
              <a:rPr lang="en-GB" sz="2800" dirty="0"/>
              <a:t>institutional website </a:t>
            </a:r>
            <a:r>
              <a:rPr lang="en-GB" sz="2800" dirty="0" smtClean="0"/>
              <a:t>by summer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Also will use Jorum 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59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ESSTED - Open Educational Resources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7" t="7108" r="28161" b="30186"/>
          <a:stretch/>
        </p:blipFill>
        <p:spPr bwMode="auto">
          <a:xfrm>
            <a:off x="4600857" y="2133600"/>
            <a:ext cx="3205559" cy="25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11633" r="26299"/>
          <a:stretch/>
        </p:blipFill>
        <p:spPr bwMode="auto">
          <a:xfrm>
            <a:off x="666751" y="2133600"/>
            <a:ext cx="215797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9796" r="4555" b="24919"/>
          <a:stretch/>
        </p:blipFill>
        <p:spPr bwMode="auto">
          <a:xfrm>
            <a:off x="1196423" y="3124200"/>
            <a:ext cx="3031048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 descr="Creative Commons Licenc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74" y="5124451"/>
            <a:ext cx="1109876" cy="4254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731250" y="1663700"/>
            <a:ext cx="297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What can we share?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Case Studies and access to our materials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Briefing papers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Creative </a:t>
            </a:r>
            <a:r>
              <a:rPr lang="en-GB" sz="2400" dirty="0"/>
              <a:t>C</a:t>
            </a:r>
            <a:r>
              <a:rPr lang="en-GB" sz="2400" dirty="0" smtClean="0"/>
              <a:t>ommons CC-BY-SA so teachers can use and adapt</a:t>
            </a:r>
          </a:p>
        </p:txBody>
      </p:sp>
    </p:spTree>
    <p:extLst>
      <p:ext uri="{BB962C8B-B14F-4D97-AF65-F5344CB8AC3E}">
        <p14:creationId xmlns:p14="http://schemas.microsoft.com/office/powerpoint/2010/main" val="24774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49231" r="48235" b="12308"/>
          <a:stretch/>
        </p:blipFill>
        <p:spPr bwMode="auto">
          <a:xfrm>
            <a:off x="7188552" y="2086033"/>
            <a:ext cx="4092046" cy="344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ESSTED - sharing good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3987800" cy="452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More that just resources…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Teaching ideas </a:t>
            </a:r>
          </a:p>
          <a:p>
            <a:pPr lvl="0"/>
            <a:r>
              <a:rPr lang="en-GB" sz="2400" dirty="0" smtClean="0"/>
              <a:t>What's available for teachers such as easily </a:t>
            </a:r>
            <a:r>
              <a:rPr lang="en-GB" sz="2400" dirty="0"/>
              <a:t>accessible data </a:t>
            </a:r>
            <a:endParaRPr lang="en-GB" sz="2400" dirty="0" smtClean="0"/>
          </a:p>
          <a:p>
            <a:pPr lvl="0"/>
            <a:r>
              <a:rPr lang="en-GB" sz="2400" dirty="0" smtClean="0"/>
              <a:t>Partnership working </a:t>
            </a:r>
          </a:p>
          <a:p>
            <a:pPr lvl="0"/>
            <a:r>
              <a:rPr lang="en-GB" sz="2400" dirty="0" smtClean="0"/>
              <a:t>Curriculum innovation</a:t>
            </a:r>
          </a:p>
          <a:p>
            <a:pPr lvl="0"/>
            <a:r>
              <a:rPr lang="en-GB" sz="2400" dirty="0" smtClean="0"/>
              <a:t>Value of peer </a:t>
            </a:r>
            <a:r>
              <a:rPr lang="en-GB" sz="2400" dirty="0"/>
              <a:t>to peer exchanges </a:t>
            </a:r>
          </a:p>
          <a:p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09" t="32538" r="43761"/>
          <a:stretch/>
        </p:blipFill>
        <p:spPr bwMode="auto">
          <a:xfrm>
            <a:off x="6969477" y="2702209"/>
            <a:ext cx="2536473" cy="283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04593603"/>
              </p:ext>
            </p:extLst>
          </p:nvPr>
        </p:nvGraphicFramePr>
        <p:xfrm>
          <a:off x="4622801" y="2080923"/>
          <a:ext cx="1368424" cy="282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8458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619644" y="1900189"/>
            <a:ext cx="10565519" cy="4070287"/>
            <a:chOff x="619644" y="1900189"/>
            <a:chExt cx="10565519" cy="4070287"/>
          </a:xfrm>
        </p:grpSpPr>
        <p:sp>
          <p:nvSpPr>
            <p:cNvPr id="61" name="Oval 60"/>
            <p:cNvSpPr/>
            <p:nvPr/>
          </p:nvSpPr>
          <p:spPr>
            <a:xfrm>
              <a:off x="8587231" y="1900372"/>
              <a:ext cx="2597932" cy="259806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Freeform 61"/>
            <p:cNvSpPr/>
            <p:nvPr/>
          </p:nvSpPr>
          <p:spPr>
            <a:xfrm>
              <a:off x="8674126" y="1986989"/>
              <a:ext cx="2425256" cy="2424830"/>
            </a:xfrm>
            <a:custGeom>
              <a:avLst/>
              <a:gdLst>
                <a:gd name="connsiteX0" fmla="*/ 0 w 2425256"/>
                <a:gd name="connsiteY0" fmla="*/ 1212415 h 2424830"/>
                <a:gd name="connsiteX1" fmla="*/ 1212628 w 2425256"/>
                <a:gd name="connsiteY1" fmla="*/ 0 h 2424830"/>
                <a:gd name="connsiteX2" fmla="*/ 2425256 w 2425256"/>
                <a:gd name="connsiteY2" fmla="*/ 1212415 h 2424830"/>
                <a:gd name="connsiteX3" fmla="*/ 1212628 w 2425256"/>
                <a:gd name="connsiteY3" fmla="*/ 2424830 h 2424830"/>
                <a:gd name="connsiteX4" fmla="*/ 0 w 2425256"/>
                <a:gd name="connsiteY4" fmla="*/ 1212415 h 24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256" h="2424830">
                  <a:moveTo>
                    <a:pt x="0" y="1212415"/>
                  </a:moveTo>
                  <a:cubicBezTo>
                    <a:pt x="0" y="542817"/>
                    <a:pt x="542912" y="0"/>
                    <a:pt x="1212628" y="0"/>
                  </a:cubicBezTo>
                  <a:cubicBezTo>
                    <a:pt x="1882344" y="0"/>
                    <a:pt x="2425256" y="542817"/>
                    <a:pt x="2425256" y="1212415"/>
                  </a:cubicBezTo>
                  <a:cubicBezTo>
                    <a:pt x="2425256" y="1882013"/>
                    <a:pt x="1882344" y="2424830"/>
                    <a:pt x="1212628" y="2424830"/>
                  </a:cubicBezTo>
                  <a:cubicBezTo>
                    <a:pt x="542912" y="2424830"/>
                    <a:pt x="0" y="1882013"/>
                    <a:pt x="0" y="121241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865" tIns="371870" rIns="371865" bIns="3718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/>
                <a:t>Inform Q-Step and wider initiatives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8674126" y="4546305"/>
              <a:ext cx="2425256" cy="1424171"/>
            </a:xfrm>
            <a:custGeom>
              <a:avLst/>
              <a:gdLst>
                <a:gd name="connsiteX0" fmla="*/ 0 w 2425256"/>
                <a:gd name="connsiteY0" fmla="*/ 0 h 1424171"/>
                <a:gd name="connsiteX1" fmla="*/ 2425256 w 2425256"/>
                <a:gd name="connsiteY1" fmla="*/ 0 h 1424171"/>
                <a:gd name="connsiteX2" fmla="*/ 2425256 w 2425256"/>
                <a:gd name="connsiteY2" fmla="*/ 1424171 h 1424171"/>
                <a:gd name="connsiteX3" fmla="*/ 0 w 2425256"/>
                <a:gd name="connsiteY3" fmla="*/ 1424171 h 1424171"/>
                <a:gd name="connsiteX4" fmla="*/ 0 w 2425256"/>
                <a:gd name="connsiteY4" fmla="*/ 0 h 14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256" h="1424171">
                  <a:moveTo>
                    <a:pt x="0" y="0"/>
                  </a:moveTo>
                  <a:lnTo>
                    <a:pt x="2425256" y="0"/>
                  </a:lnTo>
                  <a:lnTo>
                    <a:pt x="2425256" y="1424171"/>
                  </a:lnTo>
                  <a:lnTo>
                    <a:pt x="0" y="14241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Lectureships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Internships</a:t>
              </a:r>
            </a:p>
          </p:txBody>
        </p:sp>
        <p:sp>
          <p:nvSpPr>
            <p:cNvPr id="64" name="Teardrop 63"/>
            <p:cNvSpPr/>
            <p:nvPr/>
          </p:nvSpPr>
          <p:spPr>
            <a:xfrm rot="2700000">
              <a:off x="5891242" y="1900189"/>
              <a:ext cx="2597974" cy="2597974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Freeform 64"/>
            <p:cNvSpPr/>
            <p:nvPr/>
          </p:nvSpPr>
          <p:spPr>
            <a:xfrm>
              <a:off x="5989298" y="1986989"/>
              <a:ext cx="2425256" cy="2424830"/>
            </a:xfrm>
            <a:custGeom>
              <a:avLst/>
              <a:gdLst>
                <a:gd name="connsiteX0" fmla="*/ 0 w 2425256"/>
                <a:gd name="connsiteY0" fmla="*/ 1212415 h 2424830"/>
                <a:gd name="connsiteX1" fmla="*/ 1212628 w 2425256"/>
                <a:gd name="connsiteY1" fmla="*/ 0 h 2424830"/>
                <a:gd name="connsiteX2" fmla="*/ 2425256 w 2425256"/>
                <a:gd name="connsiteY2" fmla="*/ 1212415 h 2424830"/>
                <a:gd name="connsiteX3" fmla="*/ 1212628 w 2425256"/>
                <a:gd name="connsiteY3" fmla="*/ 2424830 h 2424830"/>
                <a:gd name="connsiteX4" fmla="*/ 0 w 2425256"/>
                <a:gd name="connsiteY4" fmla="*/ 1212415 h 24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256" h="2424830">
                  <a:moveTo>
                    <a:pt x="0" y="1212415"/>
                  </a:moveTo>
                  <a:cubicBezTo>
                    <a:pt x="0" y="542817"/>
                    <a:pt x="542912" y="0"/>
                    <a:pt x="1212628" y="0"/>
                  </a:cubicBezTo>
                  <a:cubicBezTo>
                    <a:pt x="1882344" y="0"/>
                    <a:pt x="2425256" y="542817"/>
                    <a:pt x="2425256" y="1212415"/>
                  </a:cubicBezTo>
                  <a:cubicBezTo>
                    <a:pt x="2425256" y="1882013"/>
                    <a:pt x="1882344" y="2424830"/>
                    <a:pt x="1212628" y="2424830"/>
                  </a:cubicBezTo>
                  <a:cubicBezTo>
                    <a:pt x="542912" y="2424830"/>
                    <a:pt x="0" y="1882013"/>
                    <a:pt x="0" y="121241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866" tIns="371870" rIns="371864" bIns="3718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/>
                <a:t>Dissemination</a:t>
              </a:r>
              <a:r>
                <a:rPr lang="en-GB" sz="1600" kern="1200" dirty="0" smtClean="0"/>
                <a:t> 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989298" y="4546305"/>
              <a:ext cx="2425256" cy="1424171"/>
            </a:xfrm>
            <a:custGeom>
              <a:avLst/>
              <a:gdLst>
                <a:gd name="connsiteX0" fmla="*/ 0 w 2425256"/>
                <a:gd name="connsiteY0" fmla="*/ 0 h 1424171"/>
                <a:gd name="connsiteX1" fmla="*/ 2425256 w 2425256"/>
                <a:gd name="connsiteY1" fmla="*/ 0 h 1424171"/>
                <a:gd name="connsiteX2" fmla="*/ 2425256 w 2425256"/>
                <a:gd name="connsiteY2" fmla="*/ 1424171 h 1424171"/>
                <a:gd name="connsiteX3" fmla="*/ 0 w 2425256"/>
                <a:gd name="connsiteY3" fmla="*/ 1424171 h 1424171"/>
                <a:gd name="connsiteX4" fmla="*/ 0 w 2425256"/>
                <a:gd name="connsiteY4" fmla="*/ 0 h 14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256" h="1424171">
                  <a:moveTo>
                    <a:pt x="0" y="0"/>
                  </a:moveTo>
                  <a:lnTo>
                    <a:pt x="2425256" y="0"/>
                  </a:lnTo>
                  <a:lnTo>
                    <a:pt x="2425256" y="1424171"/>
                  </a:lnTo>
                  <a:lnTo>
                    <a:pt x="0" y="14241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Briefing papers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Workshops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Academic papers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304471" y="1986989"/>
              <a:ext cx="2425256" cy="2424830"/>
            </a:xfrm>
            <a:custGeom>
              <a:avLst/>
              <a:gdLst>
                <a:gd name="connsiteX0" fmla="*/ 0 w 2425256"/>
                <a:gd name="connsiteY0" fmla="*/ 1212415 h 2424830"/>
                <a:gd name="connsiteX1" fmla="*/ 1212628 w 2425256"/>
                <a:gd name="connsiteY1" fmla="*/ 0 h 2424830"/>
                <a:gd name="connsiteX2" fmla="*/ 2425256 w 2425256"/>
                <a:gd name="connsiteY2" fmla="*/ 1212415 h 2424830"/>
                <a:gd name="connsiteX3" fmla="*/ 1212628 w 2425256"/>
                <a:gd name="connsiteY3" fmla="*/ 2424830 h 2424830"/>
                <a:gd name="connsiteX4" fmla="*/ 0 w 2425256"/>
                <a:gd name="connsiteY4" fmla="*/ 1212415 h 24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256" h="2424830">
                  <a:moveTo>
                    <a:pt x="0" y="1212415"/>
                  </a:moveTo>
                  <a:cubicBezTo>
                    <a:pt x="0" y="542817"/>
                    <a:pt x="542912" y="0"/>
                    <a:pt x="1212628" y="0"/>
                  </a:cubicBezTo>
                  <a:cubicBezTo>
                    <a:pt x="1882344" y="0"/>
                    <a:pt x="2425256" y="542817"/>
                    <a:pt x="2425256" y="1212415"/>
                  </a:cubicBezTo>
                  <a:cubicBezTo>
                    <a:pt x="2425256" y="1882013"/>
                    <a:pt x="1882344" y="2424830"/>
                    <a:pt x="1212628" y="2424830"/>
                  </a:cubicBezTo>
                  <a:cubicBezTo>
                    <a:pt x="542912" y="2424830"/>
                    <a:pt x="0" y="1882013"/>
                    <a:pt x="0" y="121241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866" tIns="371870" rIns="371864" bIns="3718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/>
                <a:t>ESSTED Modules</a:t>
              </a:r>
              <a:endParaRPr lang="en-GB" sz="1600" b="1" kern="1200" dirty="0" smtClean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04471" y="4546305"/>
              <a:ext cx="2425256" cy="1424171"/>
            </a:xfrm>
            <a:custGeom>
              <a:avLst/>
              <a:gdLst>
                <a:gd name="connsiteX0" fmla="*/ 0 w 2425256"/>
                <a:gd name="connsiteY0" fmla="*/ 0 h 1424171"/>
                <a:gd name="connsiteX1" fmla="*/ 2425256 w 2425256"/>
                <a:gd name="connsiteY1" fmla="*/ 0 h 1424171"/>
                <a:gd name="connsiteX2" fmla="*/ 2425256 w 2425256"/>
                <a:gd name="connsiteY2" fmla="*/ 1424171 h 1424171"/>
                <a:gd name="connsiteX3" fmla="*/ 0 w 2425256"/>
                <a:gd name="connsiteY3" fmla="*/ 1424171 h 1424171"/>
                <a:gd name="connsiteX4" fmla="*/ 0 w 2425256"/>
                <a:gd name="connsiteY4" fmla="*/ 0 h 14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256" h="1424171">
                  <a:moveTo>
                    <a:pt x="0" y="0"/>
                  </a:moveTo>
                  <a:lnTo>
                    <a:pt x="2425256" y="0"/>
                  </a:lnTo>
                  <a:lnTo>
                    <a:pt x="2425256" y="1424171"/>
                  </a:lnTo>
                  <a:lnTo>
                    <a:pt x="0" y="14241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Student survey + focus groups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Interviews with module convenors  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619644" y="1986989"/>
              <a:ext cx="2425256" cy="2424830"/>
            </a:xfrm>
            <a:custGeom>
              <a:avLst/>
              <a:gdLst>
                <a:gd name="connsiteX0" fmla="*/ 0 w 2425256"/>
                <a:gd name="connsiteY0" fmla="*/ 1212415 h 2424830"/>
                <a:gd name="connsiteX1" fmla="*/ 1212628 w 2425256"/>
                <a:gd name="connsiteY1" fmla="*/ 0 h 2424830"/>
                <a:gd name="connsiteX2" fmla="*/ 2425256 w 2425256"/>
                <a:gd name="connsiteY2" fmla="*/ 1212415 h 2424830"/>
                <a:gd name="connsiteX3" fmla="*/ 1212628 w 2425256"/>
                <a:gd name="connsiteY3" fmla="*/ 2424830 h 2424830"/>
                <a:gd name="connsiteX4" fmla="*/ 0 w 2425256"/>
                <a:gd name="connsiteY4" fmla="*/ 1212415 h 24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256" h="2424830">
                  <a:moveTo>
                    <a:pt x="0" y="1212415"/>
                  </a:moveTo>
                  <a:cubicBezTo>
                    <a:pt x="0" y="542817"/>
                    <a:pt x="542912" y="0"/>
                    <a:pt x="1212628" y="0"/>
                  </a:cubicBezTo>
                  <a:cubicBezTo>
                    <a:pt x="1882344" y="0"/>
                    <a:pt x="2425256" y="542817"/>
                    <a:pt x="2425256" y="1212415"/>
                  </a:cubicBezTo>
                  <a:cubicBezTo>
                    <a:pt x="2425256" y="1882013"/>
                    <a:pt x="1882344" y="2424830"/>
                    <a:pt x="1212628" y="2424830"/>
                  </a:cubicBezTo>
                  <a:cubicBezTo>
                    <a:pt x="542912" y="2424830"/>
                    <a:pt x="0" y="1882013"/>
                    <a:pt x="0" y="121241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865" tIns="371870" rIns="371865" bIns="37186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/>
                <a:t>Baseline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619644" y="4546305"/>
              <a:ext cx="2425256" cy="1424171"/>
            </a:xfrm>
            <a:custGeom>
              <a:avLst/>
              <a:gdLst>
                <a:gd name="connsiteX0" fmla="*/ 0 w 2425256"/>
                <a:gd name="connsiteY0" fmla="*/ 0 h 1424171"/>
                <a:gd name="connsiteX1" fmla="*/ 2425256 w 2425256"/>
                <a:gd name="connsiteY1" fmla="*/ 0 h 1424171"/>
                <a:gd name="connsiteX2" fmla="*/ 2425256 w 2425256"/>
                <a:gd name="connsiteY2" fmla="*/ 1424171 h 1424171"/>
                <a:gd name="connsiteX3" fmla="*/ 0 w 2425256"/>
                <a:gd name="connsiteY3" fmla="*/ 1424171 h 1424171"/>
                <a:gd name="connsiteX4" fmla="*/ 0 w 2425256"/>
                <a:gd name="connsiteY4" fmla="*/ 0 h 14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256" h="1424171">
                  <a:moveTo>
                    <a:pt x="0" y="0"/>
                  </a:moveTo>
                  <a:lnTo>
                    <a:pt x="2425256" y="0"/>
                  </a:lnTo>
                  <a:lnTo>
                    <a:pt x="2425256" y="1424171"/>
                  </a:lnTo>
                  <a:lnTo>
                    <a:pt x="0" y="14241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Student survey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Lecturer survey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Workshop discussions (informal)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ESSTED –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42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Q-Step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52" y="1587742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" y="1584982"/>
            <a:ext cx="5535549" cy="4961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005" y="2356961"/>
            <a:ext cx="6061234" cy="45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7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565</Words>
  <Application>Microsoft Macintosh PowerPoint</Application>
  <PresentationFormat>Custom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void for quantitative social science teaching: is sharing OER enough?</vt:lpstr>
      <vt:lpstr>What’s the problem?</vt:lpstr>
      <vt:lpstr>Economic and Social Research Council and British Academy – Quantitative Methods</vt:lpstr>
      <vt:lpstr>PowerPoint Presentation</vt:lpstr>
      <vt:lpstr>ESSTED - Open Educational Resources</vt:lpstr>
      <vt:lpstr>ESSTED - Open Educational Resources</vt:lpstr>
      <vt:lpstr>ESSTED - sharing good practice</vt:lpstr>
      <vt:lpstr>ESSTED – evaluation</vt:lpstr>
      <vt:lpstr>Q-Step</vt:lpstr>
      <vt:lpstr>Q-Step Centre at the University of Manchester</vt:lpstr>
      <vt:lpstr>Q-Step summer 2014 projects</vt:lpstr>
      <vt:lpstr>Is sharing OER enough? </vt:lpstr>
      <vt:lpstr>Acknowledgments</vt:lpstr>
      <vt:lpstr>Questions?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void for quantitative social science teaching: is sharing OER enough?</dc:title>
  <dc:creator>JackieC</dc:creator>
  <cp:lastModifiedBy>Jackie Carter</cp:lastModifiedBy>
  <cp:revision>60</cp:revision>
  <dcterms:created xsi:type="dcterms:W3CDTF">2014-04-22T14:26:52Z</dcterms:created>
  <dcterms:modified xsi:type="dcterms:W3CDTF">2014-04-25T13:58:41Z</dcterms:modified>
</cp:coreProperties>
</file>